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6" r:id="rId10"/>
    <p:sldId id="267" r:id="rId11"/>
    <p:sldId id="270" r:id="rId12"/>
    <p:sldId id="271" r:id="rId13"/>
    <p:sldId id="272" r:id="rId14"/>
    <p:sldId id="273" r:id="rId15"/>
    <p:sldId id="274" r:id="rId16"/>
    <p:sldId id="278" r:id="rId17"/>
    <p:sldId id="275" r:id="rId18"/>
    <p:sldId id="276" r:id="rId19"/>
    <p:sldId id="277" r:id="rId20"/>
    <p:sldId id="279" r:id="rId21"/>
    <p:sldId id="280" r:id="rId22"/>
    <p:sldId id="283" r:id="rId23"/>
    <p:sldId id="282" r:id="rId24"/>
    <p:sldId id="281" r:id="rId25"/>
    <p:sldId id="288" r:id="rId26"/>
    <p:sldId id="284" r:id="rId27"/>
    <p:sldId id="285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1" autoAdjust="0"/>
    <p:restoredTop sz="95934" autoAdjust="0"/>
  </p:normalViewPr>
  <p:slideViewPr>
    <p:cSldViewPr snapToGrid="0">
      <p:cViewPr varScale="1">
        <p:scale>
          <a:sx n="117" d="100"/>
          <a:sy n="117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D0E20-7C1B-4EF6-97CB-F2F2409D51E5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4CA06-548E-409D-9E77-F009BA70B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929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4CA06-548E-409D-9E77-F009BA70B29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699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4CA06-548E-409D-9E77-F009BA70B29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57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4CA06-548E-409D-9E77-F009BA70B29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025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4CA06-548E-409D-9E77-F009BA70B29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425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4CA06-548E-409D-9E77-F009BA70B29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326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4CA06-548E-409D-9E77-F009BA70B29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128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4CA06-548E-409D-9E77-F009BA70B29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281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4CA06-548E-409D-9E77-F009BA70B29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688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4CA06-548E-409D-9E77-F009BA70B29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490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85F92-63B3-4CD7-8C0B-066D56EE4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EDF5272-2637-4663-84EE-9B4187036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531B8D-8405-4580-8D0C-E70B97EE6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48E46-34AA-4D2D-92DF-E8CF217AC1F3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E78E2D-9A8C-4C58-9D45-5CC29D4CD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C32114-E92F-4D10-A1FB-F26C1F31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023AA-631D-4386-A0AF-C802A10FE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397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440368-F8FE-47C0-9E75-5A1B9EAE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2A8BBE-DB7C-440C-9413-6D8FB6503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67C081-CA0E-42AA-98FA-0DC5D1C6E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48E46-34AA-4D2D-92DF-E8CF217AC1F3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6818BB-333E-4717-9C9D-A3B9AF898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B06E8A-FD23-4547-89B2-5B0676501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023AA-631D-4386-A0AF-C802A10FE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70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C5B77D9-3C0E-4011-BC5C-9374E274AD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534197-D78C-4C14-BA4E-34CB734EB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2124F8-8107-4C56-8196-0007D145D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48E46-34AA-4D2D-92DF-E8CF217AC1F3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129CBD-7846-45BE-A3BD-A0773D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11C305-BD0A-4315-B728-7B43AC9A3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023AA-631D-4386-A0AF-C802A10FE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051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643C8-51E3-400B-AB0E-78ABE586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F13B8B-57B1-4985-9566-AE6E5B638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E83423-344F-4B9B-A715-44C9B851B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48E46-34AA-4D2D-92DF-E8CF217AC1F3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1C1D9C-C249-4A7A-990D-33DDF48DE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32F577-D913-4D3E-9D71-7A8561436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023AA-631D-4386-A0AF-C802A10FE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339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EC537-CDD4-4EA4-B77A-C33C978DA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EBE00F-C949-43E9-9959-8348C1ED0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1EE859-1930-4093-BFC6-C2F1DF7F8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48E46-34AA-4D2D-92DF-E8CF217AC1F3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4E81E7-8225-4069-9B8C-3FDC5A577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A392C1-503E-4927-8499-05C4A5433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023AA-631D-4386-A0AF-C802A10FE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054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DC6796-EF28-4D96-921C-B1816511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F6D5DB-5D4A-4BDF-87DB-90FAA4231A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07BD3E-1EF4-4BD1-8998-41A5AC21B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582D3B-EF86-480F-AC6A-58EAB0A5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48E46-34AA-4D2D-92DF-E8CF217AC1F3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EB6B1E-45AC-4210-947D-191475BC2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393ABD-B721-4B36-9165-A53E6C87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023AA-631D-4386-A0AF-C802A10FE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777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EBEFB-F53A-4C63-9B11-A5A24ED10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A3958C-2BD7-4D76-897C-6667F6386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D40523-E818-41B2-B30E-0C99111EC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2F1FA81-9E2A-4A6D-8A86-E77F5F1E94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41A8F2-7963-4762-9BAF-77E81EF37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FAFA34F-0BC5-4F0A-9F8F-98C44EF81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48E46-34AA-4D2D-92DF-E8CF217AC1F3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C012F1E-6990-4B53-9F55-C72F64381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7212EC4-4F4A-4A95-8DBF-56860E82B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023AA-631D-4386-A0AF-C802A10FE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140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A290E3-6B1F-44EF-8770-10C3EC1E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E1EA80-2AB4-4599-9DB8-80EFA20F1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48E46-34AA-4D2D-92DF-E8CF217AC1F3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F1345C-BE34-4F35-8021-1B5F39B76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0A28B2-AD98-4F25-BAE1-32AA087E3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023AA-631D-4386-A0AF-C802A10FE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76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115D52D-24C1-4B7B-9D74-D16B27077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48E46-34AA-4D2D-92DF-E8CF217AC1F3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5695D9F-B1E9-4C00-99C8-2B4B48823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1F4E80-3A4A-46D4-9274-85E1CAB24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023AA-631D-4386-A0AF-C802A10FE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145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5FA510-9EB7-4706-A86E-D4B34089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D3D570-5B40-4AA6-A031-6AB5B7077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0063D6-571F-4804-91BE-225404402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7A594A-8A59-4E29-BF89-72DB2E7F2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48E46-34AA-4D2D-92DF-E8CF217AC1F3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D03401-75C0-4885-BEAA-A8E1DAE56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4D2766-DB78-4A9F-A426-4CB3EF13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023AA-631D-4386-A0AF-C802A10FE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24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CABB42-5DFD-4C28-B8FC-92B35760D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749B07-BFEA-419F-B5A2-D20123F04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A61C99-C157-4D58-BBDA-AD54E7718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207359-4AA1-40F3-BFA7-FDF7C67D7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48E46-34AA-4D2D-92DF-E8CF217AC1F3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06947A-714C-4BD2-AA1E-D48DC1203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7A6483-E839-4896-B8D3-6AD5B5EA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023AA-631D-4386-A0AF-C802A10FE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45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3EF488-B807-4197-B881-C067EB525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3A1604-C82C-4EFE-9B3A-087E0ADB1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DD92E8-05BD-4980-9D71-938FFF3F4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48E46-34AA-4D2D-92DF-E8CF217AC1F3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585AE4-AA6A-4304-BC5A-F99268264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7F050B-002C-419D-A39E-EBB713652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023AA-631D-4386-A0AF-C802A10FE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984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760EDE-6C30-48F1-A471-D40F2B5441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Toward Practical Reinforcement Learning</a:t>
            </a:r>
            <a:endParaRPr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CE82B2A-55C2-49FB-AFD4-2D82499BB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13359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Addressing Sample Efficiency, Interpretability, and Safety Concerns in RL.</a:t>
            </a:r>
            <a:endParaRPr lang="en-US" altLang="zh-CN" b="0" dirty="0">
              <a:effectLst/>
            </a:endParaRPr>
          </a:p>
          <a:p>
            <a:br>
              <a:rPr lang="en-US" altLang="zh-CN" b="0" dirty="0">
                <a:effectLst/>
              </a:rPr>
            </a:br>
            <a:r>
              <a:rPr lang="en-US" altLang="zh-CN" dirty="0"/>
              <a:t>Hao Sun, Feb. 2021.</a:t>
            </a:r>
            <a:endParaRPr lang="en-US" altLang="zh-CN" b="0" dirty="0">
              <a:effectLst/>
            </a:endParaRPr>
          </a:p>
          <a:p>
            <a:br>
              <a:rPr lang="en-US" altLang="zh-CN" b="0" dirty="0">
                <a:effectLst/>
              </a:rPr>
            </a:br>
            <a:r>
              <a:rPr lang="en-US" altLang="zh-CN" dirty="0"/>
              <a:t>The Chinese University of Hong Kong</a:t>
            </a:r>
            <a:endParaRPr lang="en-US" altLang="zh-CN" b="0" dirty="0">
              <a:effectLst/>
            </a:endParaRPr>
          </a:p>
          <a:p>
            <a:r>
              <a:rPr lang="en-US" altLang="zh-CN" dirty="0"/>
              <a:t>sh018@ie.cuhk.edu.hk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4269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AC6E1-7955-407D-BEA2-33CE0B737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Experiments</a:t>
            </a:r>
            <a:endParaRPr lang="zh-CN" altLang="en-US" b="1" dirty="0"/>
          </a:p>
        </p:txBody>
      </p:sp>
      <p:pic>
        <p:nvPicPr>
          <p:cNvPr id="2050" name="Picture 2" descr="https://lh3.googleusercontent.com/72yxG1MYQt4kbfs6rW-05kL3qqxEIRlCI-46n83BpX-Ee6voYECKZ-wkRQB8cC7WudtjJqBE58erQ2Ft7x2CpvHT5pg6N440s0JQJh-jn9K3Hfz1qZY_W-tqjS0YVefnqhJFo5WHcR8">
            <a:extLst>
              <a:ext uri="{FF2B5EF4-FFF2-40B4-BE49-F238E27FC236}">
                <a16:creationId xmlns:a16="http://schemas.microsoft.com/office/drawing/2014/main" id="{39D76607-55E8-43BF-ABE2-66F0963B3F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201" y="1690688"/>
            <a:ext cx="2362799" cy="237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https://lh5.googleusercontent.com/BOouIvnBzo-ALH3uyrhHq7YzQ0GR67OPyVhqbOJlAVSc4lx3mzlgaN_txoeuYTyUqL20XZh2vbbPQfbKKFnInx9q4m7SP1_hzw2eg0M39Jp6z5tSwdXEMUbtF6yfOVLTAOKwAeeB89o">
            <a:extLst>
              <a:ext uri="{FF2B5EF4-FFF2-40B4-BE49-F238E27FC236}">
                <a16:creationId xmlns:a16="http://schemas.microsoft.com/office/drawing/2014/main" id="{2947243B-DE43-4A37-BC80-EF29A5A5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71" y="4353286"/>
            <a:ext cx="3074829" cy="222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6.googleusercontent.com/DgLTjKjl1DKyrhOAj-W3Jka5baohRDFio73ccuyJ8OxpjsXUrYEJbxdL0SmQVktguk1AqjL0pbt51RZcyk491IYj0GxgZ9IzPKdA22WM2cIfiGWQ7P022X-lsTckAgeLP4GrnPGpsww">
            <a:extLst>
              <a:ext uri="{FF2B5EF4-FFF2-40B4-BE49-F238E27FC236}">
                <a16:creationId xmlns:a16="http://schemas.microsoft.com/office/drawing/2014/main" id="{8CEC2821-FD5B-4445-A69F-758D6D581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909" y="3884508"/>
            <a:ext cx="4440929" cy="297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5.googleusercontent.com/4UNRr1-g38TSsZb8o_FdL35Yg6SRpZ0ADFhRdIgCfFZeswBL5XhLoYf97FGB2ZQDZHc9pMMGjMh-ZP9CbvXdNMDBO3Y6iETrC9RGOu6b02KbcnBOD3l0IAQpLu0UBL8FWUZMsdI9nL8">
            <a:extLst>
              <a:ext uri="{FF2B5EF4-FFF2-40B4-BE49-F238E27FC236}">
                <a16:creationId xmlns:a16="http://schemas.microsoft.com/office/drawing/2014/main" id="{4F9F4D06-EB30-44E1-883E-9257345B9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908" y="916138"/>
            <a:ext cx="4440929" cy="296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FBBAD97-9DBC-4DA7-9688-B4DD3E09B9AF}"/>
              </a:ext>
            </a:extLst>
          </p:cNvPr>
          <p:cNvSpPr/>
          <p:nvPr/>
        </p:nvSpPr>
        <p:spPr>
          <a:xfrm>
            <a:off x="593838" y="2508643"/>
            <a:ext cx="2909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Random Maze Navigation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4AE2D4-414D-4014-B5A0-005E6EAA74F6}"/>
              </a:ext>
            </a:extLst>
          </p:cNvPr>
          <p:cNvSpPr/>
          <p:nvPr/>
        </p:nvSpPr>
        <p:spPr>
          <a:xfrm>
            <a:off x="593838" y="5186588"/>
            <a:ext cx="14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Fetch-Reach</a:t>
            </a:r>
          </a:p>
        </p:txBody>
      </p:sp>
    </p:spTree>
    <p:extLst>
      <p:ext uri="{BB962C8B-B14F-4D97-AF65-F5344CB8AC3E}">
        <p14:creationId xmlns:p14="http://schemas.microsoft.com/office/powerpoint/2010/main" val="3769197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235661-8067-4E52-ABED-20C7A4EF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ESPD: PCHID without Explicit Curriculum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6BAE05-38F4-4D70-8DB8-CA49D067FC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Consider a random initial policy</a:t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Define the first hitting time</a:t>
                </a:r>
              </a:p>
              <a:p>
                <a:pPr marL="0" indent="0" algn="ctr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inf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we have</a:t>
                </a:r>
                <a:br>
                  <a:rPr lang="en-US" altLang="zh-CN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hindsight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Policy Improvement in Goal-Conditioned RL: Policy that has a shorter first hitting time is a better policy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6BAE05-38F4-4D70-8DB8-CA49D067FC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726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AC352-B0BA-4A92-9453-E53182AF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Evolutionary Stochastic Policy Distillation</a:t>
            </a:r>
            <a:endParaRPr lang="zh-CN" altLang="en-US" b="1" dirty="0"/>
          </a:p>
        </p:txBody>
      </p:sp>
      <p:pic>
        <p:nvPicPr>
          <p:cNvPr id="4098" name="Picture 2" descr="https://lh4.googleusercontent.com/tDQA9ix_pfyl6QxUcji5b2ktxa6MsH4LaPgvNXZinlM6lm1qfbE99szcWpBkfMmXYc-shPCpcTsmfFnXZMlnywhOD5XhUfGSluf_7GEs2GbfCDoG_yC_BnHXVV2mxldIHlaaC4xX4zo">
            <a:extLst>
              <a:ext uri="{FF2B5EF4-FFF2-40B4-BE49-F238E27FC236}">
                <a16:creationId xmlns:a16="http://schemas.microsoft.com/office/drawing/2014/main" id="{A625A313-3C03-4D96-BE4B-A52D5C1663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03392"/>
            <a:ext cx="10040624" cy="288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9C85A73-DFCA-4FE3-BB4C-0090682022C2}"/>
              </a:ext>
            </a:extLst>
          </p:cNvPr>
          <p:cNvSpPr/>
          <p:nvPr/>
        </p:nvSpPr>
        <p:spPr>
          <a:xfrm>
            <a:off x="719912" y="2044005"/>
            <a:ext cx="10515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Regard those trajectories with shorter FHT as coming from some oracle policies. </a:t>
            </a:r>
          </a:p>
          <a:p>
            <a:r>
              <a:rPr lang="en-US" altLang="zh-CN" sz="2800" dirty="0"/>
              <a:t>Use PD to optimize the policy.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12950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4DC08-5D8F-429C-AF79-A75C97196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Comparison of ESPD and PCHID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36BD9B-B089-45FB-B3E8-A53B2A931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44" y="4266029"/>
            <a:ext cx="10127511" cy="2490133"/>
          </a:xfrm>
          <a:prstGeom prst="rect">
            <a:avLst/>
          </a:prstGeom>
        </p:spPr>
      </p:pic>
      <p:pic>
        <p:nvPicPr>
          <p:cNvPr id="5122" name="Picture 2" descr="https://lh5.googleusercontent.com/2gOn7VPWuKL3g2Pq6gBOKx-SorqwYrt0ptIxDnZbCdVAUcHifE58c1lZNy5OBpJVzqe-l5Fnz75ySbFZIb5E04Ahjz53gvwNnh4W-TlBtJyz3RPyvseP3EctsWeTqAWrsRkt9dX8GIU">
            <a:extLst>
              <a:ext uri="{FF2B5EF4-FFF2-40B4-BE49-F238E27FC236}">
                <a16:creationId xmlns:a16="http://schemas.microsoft.com/office/drawing/2014/main" id="{7EB31610-AA96-4B15-9279-04F28C655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273" y="1816814"/>
            <a:ext cx="7693541" cy="23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6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BAA760-C7F7-464E-8B47-68B5ED104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ZOSPI: Generalized Self-Supervised RL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C742AC-2F5D-4D7A-A0F3-056D0D92F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Motivation</a:t>
            </a:r>
            <a:r>
              <a:rPr lang="en-US" altLang="zh-CN" dirty="0"/>
              <a:t>: Local Exploitation Problem in RL</a:t>
            </a:r>
            <a:r>
              <a:rPr lang="en-US" altLang="zh-CN" baseline="30000" dirty="0"/>
              <a:t>[3]</a:t>
            </a:r>
            <a:endParaRPr lang="en-US" altLang="zh-CN" dirty="0"/>
          </a:p>
          <a:p>
            <a:r>
              <a:rPr lang="en-US" altLang="zh-CN" dirty="0"/>
              <a:t>The basic idea: ESPD with Q-function</a:t>
            </a:r>
          </a:p>
        </p:txBody>
      </p:sp>
      <p:pic>
        <p:nvPicPr>
          <p:cNvPr id="6148" name="Picture 4" descr="https://lh6.googleusercontent.com/tEB1hHDNJhXv91bvi8G-xaDmc58pRZwXNwDWmllMsom9Uz0jW7ca4X6V4OP4B6HM_pfijnDafGzvFmZBol42jm53SlvO0O_dAXy0LqC-QVxwyuCkGsl0XPsJLchKyUflTygjrMl1QFE">
            <a:extLst>
              <a:ext uri="{FF2B5EF4-FFF2-40B4-BE49-F238E27FC236}">
                <a16:creationId xmlns:a16="http://schemas.microsoft.com/office/drawing/2014/main" id="{ADC50235-EC62-4290-90EA-51FC2E9D4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19646"/>
            <a:ext cx="12192000" cy="306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8E82521-0FA2-412F-A509-94AD1EC4D3A3}"/>
              </a:ext>
            </a:extLst>
          </p:cNvPr>
          <p:cNvSpPr/>
          <p:nvPr/>
        </p:nvSpPr>
        <p:spPr>
          <a:xfrm>
            <a:off x="838200" y="6492875"/>
            <a:ext cx="106116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[3] Tessler, Chen, Guy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Tennenholtz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Shie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Mannor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"Distributional policy optimization: An alternative approach for continuous control."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NeurIPS’19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18662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D635C-A0CE-4446-837C-11DFCE6BF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/>
              <a:t>Illustration of Local Exploration Problem</a:t>
            </a:r>
            <a:endParaRPr lang="zh-CN" altLang="en-US" b="1" dirty="0"/>
          </a:p>
        </p:txBody>
      </p:sp>
      <p:pic>
        <p:nvPicPr>
          <p:cNvPr id="7176" name="Picture 8" descr="https://lh6.googleusercontent.com/zcPF5l1mvTVQCeu1iXIAaOllppZvgJVL1WkQvhBPORUInyeBxgNpf4U77BkiaDdMJsm29XNJfGs-d12rUDD0GfpkIfc8MvsMx9RbdaL_-BBJuHhfRrzUHoCQVU3RA_e59-nvz9WZsy0">
            <a:extLst>
              <a:ext uri="{FF2B5EF4-FFF2-40B4-BE49-F238E27FC236}">
                <a16:creationId xmlns:a16="http://schemas.microsoft.com/office/drawing/2014/main" id="{C8E57701-8D33-43C0-A469-47630C0FB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605" y="1536049"/>
            <a:ext cx="7433484" cy="532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8071629-A8ED-4074-9219-496309BDE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28405" cy="4351338"/>
          </a:xfrm>
        </p:spPr>
        <p:txBody>
          <a:bodyPr/>
          <a:lstStyle/>
          <a:p>
            <a:r>
              <a:rPr lang="en-US" altLang="zh-CN" dirty="0"/>
              <a:t>We demonstrate the problem on a toy model called Four-Solution-Maze.</a:t>
            </a:r>
          </a:p>
          <a:p>
            <a:r>
              <a:rPr lang="en-US" altLang="zh-CN" dirty="0"/>
              <a:t>ZOSPI is the only method can find all four reward points.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484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F7F43A-62CC-4F0A-9B9C-7A1B52C0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Experiments on </a:t>
            </a:r>
            <a:r>
              <a:rPr lang="en-US" altLang="zh-CN" b="1" dirty="0" err="1"/>
              <a:t>MuJoCo</a:t>
            </a:r>
            <a:r>
              <a:rPr lang="en-US" altLang="zh-CN" b="1" dirty="0"/>
              <a:t> Locomotion Tasks</a:t>
            </a:r>
            <a:endParaRPr lang="zh-CN" altLang="en-US" b="1" dirty="0"/>
          </a:p>
        </p:txBody>
      </p:sp>
      <p:pic>
        <p:nvPicPr>
          <p:cNvPr id="9218" name="Picture 2" descr="https://lh6.googleusercontent.com/Td-T64Tz5NwqwZNuMHBoW7rFRKosrdQdP1_hv1QSIOzzE6DaMgKi-mWHLQ0jykcFkR4qnHZIDceeaBjKew1lQsrxbgIx1SMNtK75_OYS1KLj5NFvmGvUO0lh91rypbc-hcQQbhWC4ZI">
            <a:extLst>
              <a:ext uri="{FF2B5EF4-FFF2-40B4-BE49-F238E27FC236}">
                <a16:creationId xmlns:a16="http://schemas.microsoft.com/office/drawing/2014/main" id="{D730F804-946E-4A1C-90B4-737ADBFFD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26" y="1778217"/>
            <a:ext cx="10227975" cy="488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9AE2C2-8DA7-624D-BC78-5F838F0B0FF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63" y="4124765"/>
            <a:ext cx="3780000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E45ECE-4137-2147-B3F4-5012AD90137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163" y="1626494"/>
            <a:ext cx="3780000" cy="25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B73752-987B-6647-9829-747FD12E3354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11" y="4145804"/>
            <a:ext cx="3780000" cy="25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C6AF49A-982D-2A40-80FE-E5397A0F713B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08" y="1614708"/>
            <a:ext cx="3780000" cy="25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23724D6-FE4B-7F42-88C0-73B1DEF8EBDA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268" y="1636992"/>
            <a:ext cx="37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92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DC704E-709B-49CF-98F0-091EC1D4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/>
              <a:t>Extensions Based on ZOSPI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92B0EA-3426-4AB1-9F7E-0DC38F7A0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As ZOSPI is trained with supervised learning (regression)</a:t>
            </a:r>
          </a:p>
          <a:p>
            <a:pPr lvl="1"/>
            <a:r>
              <a:rPr lang="en-US" altLang="zh-CN" dirty="0"/>
              <a:t>It can learn with Gaussian Mixture Models. (e.g., Mixture Density Networks)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/>
            <a:r>
              <a:rPr lang="en-US" altLang="zh-CN" dirty="0"/>
              <a:t>Non-parametric models can be used. (e.g., Gaussian Processes)</a:t>
            </a:r>
            <a:endParaRPr lang="zh-CN" altLang="en-US" dirty="0"/>
          </a:p>
        </p:txBody>
      </p:sp>
      <p:pic>
        <p:nvPicPr>
          <p:cNvPr id="8194" name="Picture 2" descr="https://lh3.googleusercontent.com/ywwlS5Vf1XxNZrVsUlIVqner897nJlIdmmPA0mnhmwK1GBAu4A7JUUV8pyiB0UkSsJaEkSa18jLrMHhbxAUEls8Sy3PPGzl0_dbakZxZKp9VCu0N3XrE3ra2nL5Iu2zG2bdVcvl9GYg">
            <a:extLst>
              <a:ext uri="{FF2B5EF4-FFF2-40B4-BE49-F238E27FC236}">
                <a16:creationId xmlns:a16="http://schemas.microsoft.com/office/drawing/2014/main" id="{00A3DA1B-90D5-4089-8262-C26479FD6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847" y="3014149"/>
            <a:ext cx="5029553" cy="131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6.googleusercontent.com/ZXUB-xpXnoavhYuAsrrOU7tF5Lt5ZWpFkcfiWDbw86De69E8x_M3obKpc0s0d1UbAhq8anaWThJWx70olDpz8NMed8HrFHpsNo8NwBlSH122Kp_Ti3MVaXkY8I_2Rnmu3l3rbotRpWc">
            <a:extLst>
              <a:ext uri="{FF2B5EF4-FFF2-40B4-BE49-F238E27FC236}">
                <a16:creationId xmlns:a16="http://schemas.microsoft.com/office/drawing/2014/main" id="{3906FC2D-FD3B-4396-AAAA-F498F6C8D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047" y="2687887"/>
            <a:ext cx="2290107" cy="1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https://lh4.googleusercontent.com/VTauddohBJbTC6ipFt3akQqI1VjloJcrivLCtMs6Whyp97KqOm1C5K4kJ2OZxGEyZL6EVRXJlTbstmNH4MNeL7nT8GYo9XR91i7YerM60wpU5Oo_GbnjkJpinu5Z_p3D5RBBn4i2DTc">
            <a:extLst>
              <a:ext uri="{FF2B5EF4-FFF2-40B4-BE49-F238E27FC236}">
                <a16:creationId xmlns:a16="http://schemas.microsoft.com/office/drawing/2014/main" id="{B35C1093-BB09-4BB3-A5AA-B2C50CB85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12" y="4741956"/>
            <a:ext cx="3788331" cy="193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lh5.googleusercontent.com/Qat0o-4xQFHIWCIdG8eJwZg5ty4CrkTsrbFh_p2E_5CsXd35C4YoNTE7PUkyv_dlmt3JWC6bnFXKgbW062Is_e5pFRXSk7DENJR9tRciaFJCjlb9qoCdO7cTZr91KUPYIlw8ksammeA">
            <a:extLst>
              <a:ext uri="{FF2B5EF4-FFF2-40B4-BE49-F238E27FC236}">
                <a16:creationId xmlns:a16="http://schemas.microsoft.com/office/drawing/2014/main" id="{5D6CEFE9-9A8A-4679-A58A-A38696AA0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914" y="4741956"/>
            <a:ext cx="3636240" cy="193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276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72904-CCA1-4426-B2B9-D8C6729AC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/>
              <a:t>Diversity Seeking in Reinforcement Learning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A866F9-0E93-484A-9D31-3CF5F1E42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CN" dirty="0"/>
              <a:t>In this project, we </a:t>
            </a:r>
            <a:r>
              <a:rPr lang="en-US" altLang="zh-CN" b="1" dirty="0"/>
              <a:t>aim at solving RL tasks with diverse behavior</a:t>
            </a:r>
            <a:r>
              <a:rPr lang="en-US" altLang="zh-CN" dirty="0"/>
              <a:t>, so that we can</a:t>
            </a:r>
          </a:p>
          <a:p>
            <a:pPr lvl="1"/>
            <a:r>
              <a:rPr lang="en-US" altLang="zh-CN" dirty="0"/>
              <a:t>Boost non-local exploration</a:t>
            </a:r>
          </a:p>
          <a:p>
            <a:pPr lvl="1"/>
            <a:r>
              <a:rPr lang="en-US" altLang="zh-CN" dirty="0"/>
              <a:t>Enable downstream tasks like policy ensemble</a:t>
            </a:r>
          </a:p>
          <a:p>
            <a:pPr lvl="1"/>
            <a:r>
              <a:rPr lang="en-US" altLang="zh-CN" dirty="0"/>
              <a:t>Generative models for RL: interpretable agents.</a:t>
            </a:r>
          </a:p>
          <a:p>
            <a:r>
              <a:rPr lang="en-US" altLang="zh-CN" dirty="0"/>
              <a:t>Problem Formulation: Constrained Optimization</a:t>
            </a:r>
          </a:p>
          <a:p>
            <a:pPr lvl="1"/>
            <a:r>
              <a:rPr lang="en-US" altLang="zh-CN" dirty="0"/>
              <a:t>Rather than previous multi-objective optimization for novel policy seeking</a:t>
            </a:r>
          </a:p>
        </p:txBody>
      </p:sp>
      <p:pic>
        <p:nvPicPr>
          <p:cNvPr id="10242" name="Picture 2" descr="https://lh3.googleusercontent.com/d4dzxVPVFvqPj8JPD9um6hcDYwAsXARzgg4S_UU7nuCt61q3mD3fSDMgea3AfVAVg9FU2aOycPQAtAoAjBtD75dzl_fhpjqxz1YX0ioG3mAGMw9GE_7Az7ZEMCZ3aFui8D9DzCugpAU">
            <a:extLst>
              <a:ext uri="{FF2B5EF4-FFF2-40B4-BE49-F238E27FC236}">
                <a16:creationId xmlns:a16="http://schemas.microsoft.com/office/drawing/2014/main" id="{761BECBA-13B6-4C68-AC86-A689481C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182" y="4605224"/>
            <a:ext cx="6881991" cy="225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468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E96A38-0686-47B2-8960-C6889D4F5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NPSCO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202214-1316-419B-9685-A858BB0D6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Novel Policy Seeking with Constrained Optimization</a:t>
            </a:r>
          </a:p>
          <a:p>
            <a:r>
              <a:rPr lang="en-US" altLang="zh-CN" dirty="0"/>
              <a:t>Our contributions:</a:t>
            </a:r>
          </a:p>
          <a:p>
            <a:pPr lvl="1"/>
            <a:r>
              <a:rPr lang="en-US" altLang="zh-CN" dirty="0"/>
              <a:t>Propose a novelty metric and practically efficient method to measure novelty of policies. (Previous work: heuristics approximation with NN)</a:t>
            </a:r>
          </a:p>
          <a:p>
            <a:pPr lvl="1"/>
            <a:r>
              <a:rPr lang="en-US" altLang="zh-CN" dirty="0"/>
              <a:t>The Constrained Optimization formulation helps improve the final performance of learned novel policies: our methods can get novel and well-performing policies</a:t>
            </a:r>
            <a:endParaRPr lang="zh-CN" altLang="en-US" dirty="0"/>
          </a:p>
        </p:txBody>
      </p:sp>
      <p:pic>
        <p:nvPicPr>
          <p:cNvPr id="11266" name="Picture 2" descr="https://lh6.googleusercontent.com/-SvgsbivPSWWQIj51gzqXaude6Wx-pEGr3EHAFYd-iO2wtamP0HhSUBrMvo_7c4ImtML_N-_47vBLVn1V6-Rs6idQwF2tD3XjvDBttsaPyrmSSFIO5u1AYVbovDGJ2wch8ZYypZSTA4">
            <a:extLst>
              <a:ext uri="{FF2B5EF4-FFF2-40B4-BE49-F238E27FC236}">
                <a16:creationId xmlns:a16="http://schemas.microsoft.com/office/drawing/2014/main" id="{613F8E30-44D5-4341-99E3-B7737CC74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05" y="4535217"/>
            <a:ext cx="8678990" cy="232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66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5C5E94-1522-4D12-ADC2-B9DE2632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6470" cy="1325563"/>
          </a:xfrm>
        </p:spPr>
        <p:txBody>
          <a:bodyPr>
            <a:normAutofit/>
          </a:bodyPr>
          <a:lstStyle/>
          <a:p>
            <a:r>
              <a:rPr lang="en-US" altLang="zh-CN" b="1" dirty="0"/>
              <a:t>Challenges in RL</a:t>
            </a:r>
            <a:r>
              <a:rPr lang="en-US" altLang="zh-CN" sz="4000" b="1" baseline="30000" dirty="0"/>
              <a:t>[1]</a:t>
            </a:r>
            <a:r>
              <a:rPr lang="en-US" altLang="zh-CN" sz="4000" b="1" dirty="0"/>
              <a:t> </a:t>
            </a:r>
            <a:r>
              <a:rPr lang="en-US" altLang="zh-CN" b="1" dirty="0"/>
              <a:t>/ and </a:t>
            </a:r>
            <a:r>
              <a:rPr lang="en-US" altLang="zh-CN" b="1" dirty="0">
                <a:solidFill>
                  <a:srgbClr val="00B0F0"/>
                </a:solidFill>
              </a:rPr>
              <a:t>My Research Related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D1271C-F343-46B9-B576-55BD07485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021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en-US" altLang="zh-CN" b="1" dirty="0"/>
              <a:t>Batch-RL, learning with off-line data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dirty="0">
                <a:solidFill>
                  <a:srgbClr val="00B0F0"/>
                </a:solidFill>
              </a:rPr>
              <a:t>2. Sample-efficient method for real-world systems </a:t>
            </a:r>
            <a:br>
              <a:rPr lang="en-US" altLang="zh-CN" dirty="0"/>
            </a:br>
            <a:r>
              <a:rPr lang="en-US" altLang="zh-CN" dirty="0">
                <a:solidFill>
                  <a:srgbClr val="00B0F0"/>
                </a:solidFill>
              </a:rPr>
              <a:t>3. High-dimensional continuous control </a:t>
            </a:r>
            <a:br>
              <a:rPr lang="en-US" altLang="zh-CN" dirty="0"/>
            </a:br>
            <a:r>
              <a:rPr lang="en-US" altLang="zh-CN" dirty="0">
                <a:solidFill>
                  <a:srgbClr val="00B0F0"/>
                </a:solidFill>
              </a:rPr>
              <a:t>4. Safety constraints that should never or at least rarely be violated</a:t>
            </a:r>
            <a:br>
              <a:rPr lang="en-US" altLang="zh-CN" dirty="0"/>
            </a:br>
            <a:r>
              <a:rPr lang="en-US" altLang="zh-CN" dirty="0"/>
              <a:t>5. Partially observable, non-stationary or stochastic tasks</a:t>
            </a:r>
            <a:br>
              <a:rPr lang="en-US" altLang="zh-CN" dirty="0"/>
            </a:br>
            <a:r>
              <a:rPr lang="en-US" altLang="zh-CN" dirty="0"/>
              <a:t>6. Reward functions that are unspecified, multi-objective, or risk-sensitive</a:t>
            </a:r>
            <a:br>
              <a:rPr lang="en-US" altLang="zh-CN" dirty="0"/>
            </a:br>
            <a:r>
              <a:rPr lang="en-US" altLang="zh-CN" b="1" dirty="0"/>
              <a:t>7. Explainable or interpretable policy</a:t>
            </a:r>
            <a:br>
              <a:rPr lang="en-US" altLang="zh-CN" dirty="0"/>
            </a:br>
            <a:r>
              <a:rPr lang="en-US" altLang="zh-CN" dirty="0"/>
              <a:t>8. Real-time inference</a:t>
            </a:r>
            <a:br>
              <a:rPr lang="en-US" altLang="zh-CN" dirty="0"/>
            </a:br>
            <a:r>
              <a:rPr lang="en-US" altLang="zh-CN" dirty="0"/>
              <a:t>9. Large and/or unknown delays in the system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EAD1C8-8FDD-4278-B67C-E772CA9E64D5}"/>
              </a:ext>
            </a:extLst>
          </p:cNvPr>
          <p:cNvSpPr/>
          <p:nvPr/>
        </p:nvSpPr>
        <p:spPr>
          <a:xfrm>
            <a:off x="838199" y="6492875"/>
            <a:ext cx="126350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[1]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Dulac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-Arnold, Gabriel, Daniel Mankowitz, and Todd Hester. "Challenges of real-world reinforcement learning." </a:t>
            </a:r>
            <a:r>
              <a:rPr lang="en-US" altLang="zh-CN" sz="1200" i="1" dirty="0">
                <a:solidFill>
                  <a:srgbClr val="222222"/>
                </a:solidFill>
                <a:latin typeface="Arial" panose="020B0604020202020204" pitchFamily="34" charset="0"/>
              </a:rPr>
              <a:t>In ICML’19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altLang="zh-CN" sz="12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19232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118507-C62B-4929-955B-B169155ED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/>
              <a:t>Down Stream Task: </a:t>
            </a:r>
            <a:r>
              <a:rPr lang="en-US" altLang="zh-CN" b="1" dirty="0" err="1"/>
              <a:t>DiCE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904F52-A4D9-4FAC-AAC9-C4BEBA58B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Diversity Regularized Cooperative Exploration (</a:t>
            </a:r>
            <a:r>
              <a:rPr lang="en-US" altLang="zh-CN" dirty="0" err="1"/>
              <a:t>DiCE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DiCE</a:t>
            </a:r>
            <a:r>
              <a:rPr lang="en-US" altLang="zh-CN" dirty="0"/>
              <a:t> can work with both PPO and SAC to boost exploration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PPO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sz="2800" dirty="0"/>
            </a:br>
            <a:br>
              <a:rPr lang="en-US" altLang="zh-CN" sz="2800" dirty="0"/>
            </a:br>
            <a:endParaRPr lang="en-US" altLang="zh-CN" dirty="0"/>
          </a:p>
          <a:p>
            <a:pPr lvl="1"/>
            <a:r>
              <a:rPr lang="en-US" altLang="zh-CN" dirty="0"/>
              <a:t>SAC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2290" name="Picture 2" descr="https://lh3.googleusercontent.com/Mi8Lw8LRvyEn83sRhRC8Rf88KyAjBLa8YyyInhcxuO1c0rI0zW8SO4pLZG5woEzftW4ycTwdOeOQInWRCH_lROhpyErAQAOgp-iiAfqqgqwDdy1_lsniroZtgeTSRReEm5N86Me7_rs">
            <a:extLst>
              <a:ext uri="{FF2B5EF4-FFF2-40B4-BE49-F238E27FC236}">
                <a16:creationId xmlns:a16="http://schemas.microsoft.com/office/drawing/2014/main" id="{687DB586-5C6F-4E20-A214-9229DF64F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9162"/>
          <a:stretch/>
        </p:blipFill>
        <p:spPr bwMode="auto">
          <a:xfrm>
            <a:off x="2416610" y="4834857"/>
            <a:ext cx="8737659" cy="178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lh3.googleusercontent.com/Mi8Lw8LRvyEn83sRhRC8Rf88KyAjBLa8YyyInhcxuO1c0rI0zW8SO4pLZG5woEzftW4ycTwdOeOQInWRCH_lROhpyErAQAOgp-iiAfqqgqwDdy1_lsniroZtgeTSRReEm5N86Me7_rs">
            <a:extLst>
              <a:ext uri="{FF2B5EF4-FFF2-40B4-BE49-F238E27FC236}">
                <a16:creationId xmlns:a16="http://schemas.microsoft.com/office/drawing/2014/main" id="{DD2F71BA-7D43-48B3-9ED0-F28479178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62"/>
          <a:stretch/>
        </p:blipFill>
        <p:spPr bwMode="auto">
          <a:xfrm>
            <a:off x="2416611" y="2911151"/>
            <a:ext cx="8737660" cy="178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197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7A71D-E41E-49BE-9CDC-08954AAC9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ET-MDP (Preliminary Work)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275F37-309A-4D76-912C-AF20AAC56B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Given a Constrained MDP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𝓣</m:t>
                        </m:r>
                      </m:e>
                    </m:d>
                  </m:oMath>
                </a14:m>
                <a:r>
                  <a:rPr lang="en-US" altLang="zh-CN" dirty="0"/>
                  <a:t>, we define the corresponding Early-Terminated MDP (ET-MDP) as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𝓣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where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dirty="0"/>
                  <a:t> is the absorbing state after early termination. </a:t>
                </a:r>
                <a:br>
                  <a:rPr lang="en-US" altLang="zh-CN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𝓣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𝓣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br>
                  <a:rPr lang="en-US" altLang="zh-CN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We show that</a:t>
                </a:r>
                <a:br>
                  <a:rPr lang="en-US" altLang="zh-CN" dirty="0"/>
                </a:br>
                <a:r>
                  <a:rPr lang="zh-CN" altLang="en-US" sz="1400" dirty="0"/>
                  <a:t> </a:t>
                </a:r>
                <a:br>
                  <a:rPr lang="en-US" altLang="zh-CN" dirty="0"/>
                </a:br>
                <a:r>
                  <a:rPr lang="en-US" altLang="zh-CN" i="1" dirty="0">
                    <a:latin typeface="Aparajita" panose="020B0502040204020203" pitchFamily="18" charset="0"/>
                    <a:cs typeface="Aparajita" panose="020B0502040204020203" pitchFamily="18" charset="0"/>
                  </a:rPr>
                  <a:t>For sufficient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i="1" dirty="0">
                    <a:latin typeface="Aparajita" panose="020B0502040204020203" pitchFamily="18" charset="0"/>
                    <a:cs typeface="Aparajita" panose="020B0502040204020203" pitchFamily="18" charset="0"/>
                  </a:rPr>
                  <a:t>, ET-MDP and the original CMDP have the same optimal policy.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275F37-309A-4D76-912C-AF20AAC56B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538CC46-A24B-4991-8F73-C9247674C338}"/>
                  </a:ext>
                </a:extLst>
              </p:cNvPr>
              <p:cNvSpPr/>
              <p:nvPr/>
            </p:nvSpPr>
            <p:spPr>
              <a:xfrm>
                <a:off x="6096000" y="5688656"/>
                <a:ext cx="6225309" cy="976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𝐸𝑇</m:t>
                          </m:r>
                        </m:sub>
                        <m:sup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zh-CN" altLang="en-US" i="1" dirty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 dirty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zh-CN" alt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 dirty="0" smtClean="0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p>
                                  <m:r>
                                    <a:rPr lang="zh-CN" altLang="en-US" i="1" dirty="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lim>
                          </m:limLow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limLow>
                            <m:limLowPr>
                              <m:ctrlP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 dirty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∉</m:t>
                              </m:r>
                              <m:sSup>
                                <m:sSupPr>
                                  <m:ctrlPr>
                                    <a:rPr lang="zh-CN" alt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 dirty="0" smtClean="0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p>
                                  <m:r>
                                    <a:rPr lang="zh-CN" altLang="en-US" i="1" dirty="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lim>
                          </m:limLow>
                          <m:nary>
                            <m:naryPr>
                              <m:chr m:val="∑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  <m:e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zh-CN" alt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 dirty="0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zh-CN" altLang="en-US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zh-CN" altLang="en-US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 dirty="0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zh-CN" altLang="en-US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dirty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 dirty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538CC46-A24B-4991-8F73-C9247674C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688656"/>
                <a:ext cx="6225309" cy="976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7C8BCAF-BF8D-4D0F-B475-4B2641E18E78}"/>
                  </a:ext>
                </a:extLst>
              </p:cNvPr>
              <p:cNvSpPr/>
              <p:nvPr/>
            </p:nvSpPr>
            <p:spPr>
              <a:xfrm>
                <a:off x="0" y="5688656"/>
                <a:ext cx="6346546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𝓣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7C8BCAF-BF8D-4D0F-B475-4B2641E18E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656"/>
                <a:ext cx="6346546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594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ABE75-F523-4ADA-A964-932AA413E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Limited State Visitation Problem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B7C7AB-091B-4FEC-A30E-76475F498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transition connectivity of ET-MDP is poor.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 policy needs to generalize over states.</a:t>
            </a:r>
          </a:p>
          <a:p>
            <a:pPr lvl="1"/>
            <a:r>
              <a:rPr lang="en-US" altLang="zh-CN" dirty="0"/>
              <a:t>We apply Context Models in Meta-RL to facilitate generalization</a:t>
            </a:r>
            <a:r>
              <a:rPr lang="en-US" altLang="zh-CN" baseline="30000" dirty="0"/>
              <a:t>[4]</a:t>
            </a:r>
            <a:endParaRPr lang="zh-CN" altLang="en-US" baseline="30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713A45-1A1D-4BC7-9E52-438C5B12F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8456"/>
            <a:ext cx="8430714" cy="269481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A77D9AB-9A8C-4DAF-98A1-9E6C7CD3185B}"/>
              </a:ext>
            </a:extLst>
          </p:cNvPr>
          <p:cNvSpPr/>
          <p:nvPr/>
        </p:nvSpPr>
        <p:spPr>
          <a:xfrm>
            <a:off x="838200" y="6485559"/>
            <a:ext cx="100849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[4]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Fakoor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Rasool, et al. "Meta-q-learning."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ICLR’20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89369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6D4E07-5E5A-4CA7-87ED-3076B0A7E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Experiments</a:t>
            </a:r>
            <a:endParaRPr lang="zh-CN" altLang="en-US" b="1" dirty="0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8D560022-0B61-4CAF-A99C-E528449CB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859" y="3349901"/>
            <a:ext cx="2293200" cy="171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4317AC54-CFC7-40AA-A806-CF401E011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456" y="5039699"/>
            <a:ext cx="2293200" cy="169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A810EFE8-9812-4B73-ABBA-9BB4DEC6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1" y="3349901"/>
            <a:ext cx="2293200" cy="16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>
            <a:extLst>
              <a:ext uri="{FF2B5EF4-FFF2-40B4-BE49-F238E27FC236}">
                <a16:creationId xmlns:a16="http://schemas.microsoft.com/office/drawing/2014/main" id="{8388E05B-3750-47B0-B669-CBE3DB8B0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20" y="3349901"/>
            <a:ext cx="2293200" cy="16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3" name="Picture 13">
            <a:extLst>
              <a:ext uri="{FF2B5EF4-FFF2-40B4-BE49-F238E27FC236}">
                <a16:creationId xmlns:a16="http://schemas.microsoft.com/office/drawing/2014/main" id="{52958A8F-1128-47A2-8767-E5F18BAB4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1" y="5039699"/>
            <a:ext cx="2293200" cy="16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5" name="Picture 15">
            <a:extLst>
              <a:ext uri="{FF2B5EF4-FFF2-40B4-BE49-F238E27FC236}">
                <a16:creationId xmlns:a16="http://schemas.microsoft.com/office/drawing/2014/main" id="{73133127-93F7-44D3-B0B1-3624CC0C4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20" y="5039699"/>
            <a:ext cx="2293200" cy="168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1" name="Picture 21">
            <a:extLst>
              <a:ext uri="{FF2B5EF4-FFF2-40B4-BE49-F238E27FC236}">
                <a16:creationId xmlns:a16="http://schemas.microsoft.com/office/drawing/2014/main" id="{C87B48F4-5357-44AB-8D24-D5D439B23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980" y="3349901"/>
            <a:ext cx="2293200" cy="167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3" name="Picture 23">
            <a:extLst>
              <a:ext uri="{FF2B5EF4-FFF2-40B4-BE49-F238E27FC236}">
                <a16:creationId xmlns:a16="http://schemas.microsoft.com/office/drawing/2014/main" id="{5435948D-86B5-479F-85D7-EBC8FC9F9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428" y="5039699"/>
            <a:ext cx="2293200" cy="168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5" name="Picture 25">
            <a:extLst>
              <a:ext uri="{FF2B5EF4-FFF2-40B4-BE49-F238E27FC236}">
                <a16:creationId xmlns:a16="http://schemas.microsoft.com/office/drawing/2014/main" id="{76E80C68-FAB5-492D-BBD9-1373EFC8B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4" y="1664954"/>
            <a:ext cx="1902884" cy="162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7" name="Picture 27">
            <a:extLst>
              <a:ext uri="{FF2B5EF4-FFF2-40B4-BE49-F238E27FC236}">
                <a16:creationId xmlns:a16="http://schemas.microsoft.com/office/drawing/2014/main" id="{9CE230DC-DC74-4D76-9ED6-6F0F42BAE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084" y="1664954"/>
            <a:ext cx="1902884" cy="162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9CED2E-449D-4006-A596-658E9BDE12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1827" y="1664252"/>
            <a:ext cx="1624457" cy="16113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1CDB83-3444-4EFE-A461-8643052C4C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08132" y="1690688"/>
            <a:ext cx="2160989" cy="15642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5BB47B-C498-4C14-AB6E-51448EFD01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6697" y="1686899"/>
            <a:ext cx="2102408" cy="1544813"/>
          </a:xfrm>
          <a:prstGeom prst="rect">
            <a:avLst/>
          </a:prstGeom>
        </p:spPr>
      </p:pic>
      <p:pic>
        <p:nvPicPr>
          <p:cNvPr id="15389" name="Picture 29">
            <a:extLst>
              <a:ext uri="{FF2B5EF4-FFF2-40B4-BE49-F238E27FC236}">
                <a16:creationId xmlns:a16="http://schemas.microsoft.com/office/drawing/2014/main" id="{445C2BEB-307F-4C10-88F1-92B29807B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00" y="3349901"/>
            <a:ext cx="2293200" cy="167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1" name="Picture 31">
            <a:extLst>
              <a:ext uri="{FF2B5EF4-FFF2-40B4-BE49-F238E27FC236}">
                <a16:creationId xmlns:a16="http://schemas.microsoft.com/office/drawing/2014/main" id="{C94CB91B-4F20-4B55-9B5A-3F579F0AA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699" y="5039699"/>
            <a:ext cx="2293200" cy="168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365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11E37C-87C6-45B3-8617-1D547B6D7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Variable Selection in RL (Preliminary Work)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46A89F-A7A8-457E-9B24-B1D88AEAB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2618" cy="4351338"/>
          </a:xfrm>
        </p:spPr>
        <p:txBody>
          <a:bodyPr/>
          <a:lstStyle/>
          <a:p>
            <a:r>
              <a:rPr lang="en-US" altLang="zh-CN" dirty="0"/>
              <a:t>Motivation</a:t>
            </a:r>
          </a:p>
          <a:p>
            <a:pPr lvl="1"/>
            <a:r>
              <a:rPr lang="en-US" altLang="zh-CN" dirty="0"/>
              <a:t>Previous RL algorithms considers different dimensions of action equally important and explore with an isotropic Gaussian.</a:t>
            </a:r>
          </a:p>
          <a:p>
            <a:pPr lvl="1"/>
            <a:r>
              <a:rPr lang="en-US" altLang="zh-CN" dirty="0"/>
              <a:t>RL agents are not causal-aware</a:t>
            </a:r>
          </a:p>
          <a:p>
            <a:pPr lvl="1"/>
            <a:r>
              <a:rPr lang="en-US" altLang="zh-CN" dirty="0" err="1"/>
              <a:t>StarCraftII</a:t>
            </a:r>
            <a:r>
              <a:rPr lang="en-US" altLang="zh-CN" dirty="0"/>
              <a:t> has 100+ dimensional action space, some of which might not be meaningful in certain states.</a:t>
            </a:r>
          </a:p>
          <a:p>
            <a:pPr lvl="1"/>
            <a:r>
              <a:rPr lang="en-US" altLang="zh-CN" dirty="0"/>
              <a:t>Human finish different tasks with </a:t>
            </a:r>
            <a:br>
              <a:rPr lang="en-US" altLang="zh-CN" dirty="0"/>
            </a:br>
            <a:r>
              <a:rPr lang="en-US" altLang="zh-CN" dirty="0"/>
              <a:t>different muscles.</a:t>
            </a:r>
          </a:p>
          <a:p>
            <a:pPr lvl="2"/>
            <a:r>
              <a:rPr lang="en-US" altLang="zh-CN" dirty="0"/>
              <a:t>e.g., Triathlon</a:t>
            </a:r>
          </a:p>
        </p:txBody>
      </p:sp>
      <p:pic>
        <p:nvPicPr>
          <p:cNvPr id="13314" name="Picture 2" descr="学起来！铁人三项常用英文词汇- 野途网">
            <a:extLst>
              <a:ext uri="{FF2B5EF4-FFF2-40B4-BE49-F238E27FC236}">
                <a16:creationId xmlns:a16="http://schemas.microsoft.com/office/drawing/2014/main" id="{BB89FF6C-4C21-4EAF-860C-DDE357EDE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831" y="4001294"/>
            <a:ext cx="4111569" cy="256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13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D3E58B-1279-4DED-ABA5-FBBC7C41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Formulation of the Problem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B422013-A671-4341-A366-6A15D9C8D0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5374" y="1834019"/>
                <a:ext cx="10515600" cy="43513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altLang="zh-CN" dirty="0"/>
                  <a:t>State-dependent action selection, define value function, optimal state value function and Q-function as</a:t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pt-BR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zh-CN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pt-BR" altLang="zh-CN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pt-BR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zh-CN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pt-BR" altLang="zh-CN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altLang="zh-CN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altLang="zh-CN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pt-BR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zh-CN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pt-BR" altLang="zh-CN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pt-BR" altLang="zh-CN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altLang="zh-CN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pt-BR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altLang="zh-CN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pt-BR" altLang="zh-CN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pt-BR" altLang="zh-CN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altLang="zh-CN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pt-BR" altLang="zh-CN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br>
                  <a:rPr lang="en-US" altLang="zh-CN" b="0" i="0" dirty="0">
                    <a:latin typeface="Cambria Math" panose="02040503050406030204" pitchFamily="18" charset="0"/>
                  </a:rPr>
                </a:br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The learning objective is to find a feature selector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dirty="0"/>
                  <a:t> to select part of action dimensions given state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dirty="0"/>
                  <a:t>. Then find optimal policy with minimum selected actions: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arg</m:t>
                        </m:r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, such that</a:t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</m:sup>
                        </m:sSup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</m:sup>
                        </m:sSup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lim>
                    </m:limLow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br>
                  <a:rPr lang="en-US" altLang="zh-CN" dirty="0"/>
                </a:br>
                <a:br>
                  <a:rPr lang="en-US" altLang="zh-CN" dirty="0"/>
                </a:br>
                <a:endParaRPr lang="en-US" altLang="zh-CN" dirty="0"/>
              </a:p>
              <a:p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en-US" altLang="zh-CN" dirty="0"/>
                  <a:t> is the element-wise production.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B422013-A671-4341-A366-6A15D9C8D0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374" y="1834019"/>
                <a:ext cx="10515600" cy="4351338"/>
              </a:xfrm>
              <a:blipFill>
                <a:blip r:embed="rId2"/>
                <a:stretch>
                  <a:fillRect l="-522" t="-17367" r="-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765D228-33EC-47CF-9DF6-3516A311DACF}"/>
                  </a:ext>
                </a:extLst>
              </p:cNvPr>
              <p:cNvSpPr/>
              <p:nvPr/>
            </p:nvSpPr>
            <p:spPr>
              <a:xfrm>
                <a:off x="838200" y="3141196"/>
                <a:ext cx="3691731" cy="5756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lim>
                      </m:limLow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lang="en-US" altLang="zh-CN" sz="2400" b="0" i="1" dirty="0">
                    <a:latin typeface="Cambria Math" panose="02040503050406030204" pitchFamily="18" charset="0"/>
                  </a:rPr>
                </a:br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765D228-33EC-47CF-9DF6-3516A311D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41196"/>
                <a:ext cx="3691731" cy="575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A8DED98-C8BB-4586-8482-DA2A3221DFB6}"/>
                  </a:ext>
                </a:extLst>
              </p:cNvPr>
              <p:cNvSpPr/>
              <p:nvPr/>
            </p:nvSpPr>
            <p:spPr>
              <a:xfrm>
                <a:off x="4316895" y="3101440"/>
                <a:ext cx="4499822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𝓣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A8DED98-C8BB-4586-8482-DA2A3221D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895" y="3101440"/>
                <a:ext cx="4499822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92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11E37C-87C6-45B3-8617-1D547B6D7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Variable Selection for Causality-Aware RL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46A89F-A7A8-457E-9B24-B1D88AEAB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471" y="1800573"/>
            <a:ext cx="10515600" cy="4351338"/>
          </a:xfrm>
        </p:spPr>
        <p:txBody>
          <a:bodyPr/>
          <a:lstStyle/>
          <a:p>
            <a:r>
              <a:rPr lang="en-US" altLang="zh-CN" dirty="0"/>
              <a:t>Pipeline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Exp.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78C9A3-ABF3-4A51-AE6A-E98C02302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334" y="1685085"/>
            <a:ext cx="6175332" cy="30720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BC11B01-95DF-45C7-B3B8-2726A646B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042" y="4867016"/>
            <a:ext cx="10495958" cy="194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9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A1414D-A7CB-416F-B9A5-3AD4E734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Thanks!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DEFD00-1BE3-47C0-8CFE-183A9CC5E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/>
              <a:t>[PCHID] </a:t>
            </a:r>
            <a:r>
              <a:rPr lang="en-US" altLang="zh-CN" sz="1600" b="1" dirty="0"/>
              <a:t>Sun, Hao</a:t>
            </a:r>
            <a:r>
              <a:rPr lang="en-US" altLang="zh-CN" sz="1600" dirty="0"/>
              <a:t>, et al. "Policy continuation with hindsight inverse dynamics." </a:t>
            </a:r>
            <a:r>
              <a:rPr lang="en-US" altLang="zh-CN" sz="1600" i="1" dirty="0" err="1"/>
              <a:t>arXiv</a:t>
            </a:r>
            <a:r>
              <a:rPr lang="en-US" altLang="zh-CN" sz="1600" i="1" dirty="0"/>
              <a:t> preprint arXiv:1910.14055</a:t>
            </a:r>
            <a:r>
              <a:rPr lang="en-US" altLang="zh-CN" sz="1600" dirty="0"/>
              <a:t> (2019).</a:t>
            </a:r>
          </a:p>
          <a:p>
            <a:r>
              <a:rPr lang="en-US" altLang="zh-CN" sz="1600" dirty="0"/>
              <a:t>[ESPD] </a:t>
            </a:r>
            <a:r>
              <a:rPr lang="en-US" altLang="zh-CN" sz="1600" b="1" dirty="0"/>
              <a:t>Sun, Hao</a:t>
            </a:r>
            <a:r>
              <a:rPr lang="en-US" altLang="zh-CN" sz="1600" dirty="0"/>
              <a:t>, et al. "Evolutionary Stochastic Policy Distillation." </a:t>
            </a:r>
            <a:r>
              <a:rPr lang="en-US" altLang="zh-CN" sz="1600" i="1" dirty="0" err="1"/>
              <a:t>arXiv</a:t>
            </a:r>
            <a:r>
              <a:rPr lang="en-US" altLang="zh-CN" sz="1600" i="1" dirty="0"/>
              <a:t> preprint arXiv:2004.12909</a:t>
            </a:r>
            <a:r>
              <a:rPr lang="en-US" altLang="zh-CN" sz="1600" dirty="0"/>
              <a:t> (2020).</a:t>
            </a:r>
          </a:p>
          <a:p>
            <a:r>
              <a:rPr lang="en-US" altLang="zh-CN" sz="1600" dirty="0"/>
              <a:t>[NPSCO] </a:t>
            </a:r>
            <a:r>
              <a:rPr lang="en-US" altLang="zh-CN" sz="1600" b="1" dirty="0"/>
              <a:t>Sun, Hao</a:t>
            </a:r>
            <a:r>
              <a:rPr lang="en-US" altLang="zh-CN" sz="1600" dirty="0"/>
              <a:t>, et al. "Novel Policy Seeking with Constrained Optimization." </a:t>
            </a:r>
            <a:r>
              <a:rPr lang="en-US" altLang="zh-CN" sz="1600" i="1" dirty="0" err="1"/>
              <a:t>arXiv</a:t>
            </a:r>
            <a:r>
              <a:rPr lang="en-US" altLang="zh-CN" sz="1600" i="1" dirty="0"/>
              <a:t> preprint arXiv:2005.10696</a:t>
            </a:r>
            <a:r>
              <a:rPr lang="en-US" altLang="zh-CN" sz="1600" dirty="0"/>
              <a:t> (2020).</a:t>
            </a:r>
          </a:p>
          <a:p>
            <a:r>
              <a:rPr lang="en-US" altLang="zh-CN" sz="1600" dirty="0"/>
              <a:t>[ZOSPI] </a:t>
            </a:r>
            <a:r>
              <a:rPr lang="en-US" altLang="zh-CN" sz="1600" b="1" dirty="0"/>
              <a:t>Sun, Hao</a:t>
            </a:r>
            <a:r>
              <a:rPr lang="en-US" altLang="zh-CN" sz="1600" dirty="0"/>
              <a:t>, et al. "Zeroth-Order Supervised Policy Improvement." </a:t>
            </a:r>
            <a:r>
              <a:rPr lang="en-US" altLang="zh-CN" sz="1600" i="1" dirty="0" err="1"/>
              <a:t>arXiv</a:t>
            </a:r>
            <a:r>
              <a:rPr lang="en-US" altLang="zh-CN" sz="1600" i="1" dirty="0"/>
              <a:t> preprint arXiv:2006.06600</a:t>
            </a:r>
            <a:r>
              <a:rPr lang="en-US" altLang="zh-CN" sz="1600" dirty="0"/>
              <a:t> (2020).</a:t>
            </a:r>
          </a:p>
          <a:p>
            <a:r>
              <a:rPr lang="en-US" altLang="zh-CN" sz="1600" dirty="0"/>
              <a:t>[</a:t>
            </a:r>
            <a:r>
              <a:rPr lang="en-US" altLang="zh-CN" sz="1600" dirty="0" err="1"/>
              <a:t>DiCE</a:t>
            </a:r>
            <a:r>
              <a:rPr lang="en-US" altLang="zh-CN" sz="1600" dirty="0"/>
              <a:t>] Peng, </a:t>
            </a:r>
            <a:r>
              <a:rPr lang="en-US" altLang="zh-CN" sz="1600" dirty="0" err="1"/>
              <a:t>Zhenghao</a:t>
            </a:r>
            <a:r>
              <a:rPr lang="en-US" altLang="zh-CN" sz="1600" dirty="0"/>
              <a:t>, </a:t>
            </a:r>
            <a:r>
              <a:rPr lang="en-US" altLang="zh-CN" sz="1600" b="1" dirty="0"/>
              <a:t>Hao Sun</a:t>
            </a:r>
            <a:r>
              <a:rPr lang="en-US" altLang="zh-CN" sz="1600" dirty="0"/>
              <a:t>, and </a:t>
            </a:r>
            <a:r>
              <a:rPr lang="en-US" altLang="zh-CN" sz="1600" dirty="0" err="1"/>
              <a:t>Bolei</a:t>
            </a:r>
            <a:r>
              <a:rPr lang="en-US" altLang="zh-CN" sz="1600" dirty="0"/>
              <a:t> Zhou. "Non-local Policy Optimization via Diversity-regularized Collaborative Exploration." </a:t>
            </a:r>
            <a:r>
              <a:rPr lang="en-US" altLang="zh-CN" sz="1600" i="1" dirty="0" err="1"/>
              <a:t>arXiv</a:t>
            </a:r>
            <a:r>
              <a:rPr lang="en-US" altLang="zh-CN" sz="1600" i="1" dirty="0"/>
              <a:t> preprint arXiv:2006.07781</a:t>
            </a:r>
            <a:r>
              <a:rPr lang="en-US" altLang="zh-CN" sz="1600" dirty="0"/>
              <a:t> (2020).</a:t>
            </a:r>
          </a:p>
        </p:txBody>
      </p:sp>
    </p:spTree>
    <p:extLst>
      <p:ext uri="{BB962C8B-B14F-4D97-AF65-F5344CB8AC3E}">
        <p14:creationId xmlns:p14="http://schemas.microsoft.com/office/powerpoint/2010/main" val="1494880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A844A0-62B5-4324-941F-01BA8802D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Overview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128CEB-D827-40D2-A458-72ACAED56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90860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accent2"/>
                </a:solidFill>
              </a:rPr>
              <a:t>PCHID: Goal Conditioned RL with Sparse Reward</a:t>
            </a:r>
          </a:p>
          <a:p>
            <a:r>
              <a:rPr lang="en-US" altLang="zh-CN" dirty="0">
                <a:solidFill>
                  <a:schemeClr val="accent2"/>
                </a:solidFill>
              </a:rPr>
              <a:t>ESPD: Improved PCHID</a:t>
            </a:r>
          </a:p>
          <a:p>
            <a:r>
              <a:rPr lang="en-US" altLang="zh-CN" dirty="0">
                <a:solidFill>
                  <a:schemeClr val="accent2"/>
                </a:solidFill>
              </a:rPr>
              <a:t>ZOSPI: Generalized Self-Supervised RL</a:t>
            </a:r>
          </a:p>
          <a:p>
            <a:r>
              <a:rPr lang="en-US" altLang="zh-CN" dirty="0">
                <a:solidFill>
                  <a:schemeClr val="accent5"/>
                </a:solidFill>
              </a:rPr>
              <a:t>NPSCO: Seeking </a:t>
            </a:r>
            <a:r>
              <a:rPr lang="en-US" altLang="zh-CN" dirty="0">
                <a:solidFill>
                  <a:schemeClr val="accent6"/>
                </a:solidFill>
              </a:rPr>
              <a:t>Diverse Behaviors </a:t>
            </a:r>
            <a:r>
              <a:rPr lang="en-US" altLang="zh-CN" dirty="0">
                <a:solidFill>
                  <a:schemeClr val="accent5"/>
                </a:solidFill>
              </a:rPr>
              <a:t>in RL</a:t>
            </a:r>
          </a:p>
          <a:p>
            <a:r>
              <a:rPr lang="en-US" altLang="zh-CN" dirty="0">
                <a:solidFill>
                  <a:schemeClr val="accent5"/>
                </a:solidFill>
              </a:rPr>
              <a:t>ET-MDP (preliminary): Efficient Safe-RL</a:t>
            </a:r>
          </a:p>
          <a:p>
            <a:r>
              <a:rPr lang="en-US" altLang="zh-CN" dirty="0" err="1">
                <a:solidFill>
                  <a:schemeClr val="accent2"/>
                </a:solidFill>
              </a:rPr>
              <a:t>DiCE</a:t>
            </a:r>
            <a:r>
              <a:rPr lang="en-US" altLang="zh-CN" dirty="0">
                <a:solidFill>
                  <a:schemeClr val="accent2"/>
                </a:solidFill>
              </a:rPr>
              <a:t>: Ensemble Method for Large-Scale RL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TD-IC-INVASE (preliminary): Variable Selection in TD learning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BA67511-64E4-444C-92DD-F5BA1CF8E386}"/>
              </a:ext>
            </a:extLst>
          </p:cNvPr>
          <p:cNvSpPr/>
          <p:nvPr/>
        </p:nvSpPr>
        <p:spPr>
          <a:xfrm>
            <a:off x="8910876" y="3608847"/>
            <a:ext cx="2849525" cy="6010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5"/>
                </a:solidFill>
              </a:rPr>
              <a:t>Constrained-RL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1ABE217-9BD4-47AC-9033-287F582E02C1}"/>
              </a:ext>
            </a:extLst>
          </p:cNvPr>
          <p:cNvSpPr/>
          <p:nvPr/>
        </p:nvSpPr>
        <p:spPr>
          <a:xfrm>
            <a:off x="8910877" y="2367554"/>
            <a:ext cx="2849525" cy="6010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</a:rPr>
              <a:t>Sample-Efficient RL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579792-E2B9-4932-992C-56A62274694C}"/>
              </a:ext>
            </a:extLst>
          </p:cNvPr>
          <p:cNvSpPr/>
          <p:nvPr/>
        </p:nvSpPr>
        <p:spPr>
          <a:xfrm>
            <a:off x="8910876" y="4831999"/>
            <a:ext cx="2849525" cy="6010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6"/>
                </a:solidFill>
              </a:rPr>
              <a:t>Interpretability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762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81305B-7645-42C7-8A6B-B13E94CC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PCHID</a:t>
            </a:r>
            <a:r>
              <a:rPr lang="en-US" altLang="zh-CN" dirty="0"/>
              <a:t> and </a:t>
            </a:r>
            <a:r>
              <a:rPr lang="en-US" altLang="zh-CN" b="1" dirty="0"/>
              <a:t>ESPD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36EDA2-25F8-4BDB-8C38-DFC63A9A8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3" y="1240404"/>
            <a:ext cx="10515600" cy="1834844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Problem Setting:</a:t>
            </a:r>
          </a:p>
          <a:p>
            <a:pPr lvl="1"/>
            <a:r>
              <a:rPr lang="en-US" altLang="zh-CN" sz="2800" dirty="0"/>
              <a:t>Solving Goal-Conditioned Reward Sparse Tasks with Self-Supervised Reinforcement Learning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63FAC1-7B18-449E-993E-7DF7E7DFB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065" y="2888863"/>
            <a:ext cx="3575623" cy="3639312"/>
          </a:xfrm>
          <a:prstGeom prst="rect">
            <a:avLst/>
          </a:prstGeom>
        </p:spPr>
      </p:pic>
      <p:pic>
        <p:nvPicPr>
          <p:cNvPr id="1026" name="Picture 2" descr="https://lh3.googleusercontent.com/72yxG1MYQt4kbfs6rW-05kL3qqxEIRlCI-46n83BpX-Ee6voYECKZ-wkRQB8cC7WudtjJqBE58erQ2Ft7x2CpvHT5pg6N440s0JQJh-jn9K3Hfz1qZY_W-tqjS0YVefnqhJFo5WHcR8">
            <a:extLst>
              <a:ext uri="{FF2B5EF4-FFF2-40B4-BE49-F238E27FC236}">
                <a16:creationId xmlns:a16="http://schemas.microsoft.com/office/drawing/2014/main" id="{B2433EE9-4738-40C0-BE6A-FB6ED3C64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5260" y="2899496"/>
            <a:ext cx="3584448" cy="360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p-kotoh2oF0kYy_mDXoruQrBD5Qx77uFqvbozqzh-EShS9DVvn1n8wCHCZYHlDfOa-C2cDvyeDrahY44ySQc7BCLvcmuQrOR80ZxoDyN1Cm-EOBt-QA5H1cOg5yprneKIcQUAK-Fngw">
            <a:extLst>
              <a:ext uri="{FF2B5EF4-FFF2-40B4-BE49-F238E27FC236}">
                <a16:creationId xmlns:a16="http://schemas.microsoft.com/office/drawing/2014/main" id="{176B6485-BC4E-4663-AC48-B75F8F09B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958" y="2899496"/>
            <a:ext cx="3584448" cy="358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340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EBB4D9-A3BD-4B68-AA9B-8C7E4B325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Inspirations from Human Learning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03066A-B009-406B-A80E-95A6CB766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Learning from failures</a:t>
            </a:r>
            <a:r>
              <a:rPr lang="en-US" altLang="zh-CN" b="1" baseline="30000" dirty="0"/>
              <a:t> </a:t>
            </a:r>
            <a:r>
              <a:rPr lang="en-US" altLang="zh-CN" baseline="30000" dirty="0"/>
              <a:t>[2]</a:t>
            </a:r>
            <a:r>
              <a:rPr lang="en-US" altLang="zh-CN" b="1" baseline="30000" dirty="0"/>
              <a:t> </a:t>
            </a:r>
            <a:r>
              <a:rPr lang="en-US" altLang="zh-CN" dirty="0"/>
              <a:t> 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3B66F8-EA78-4DFC-B6FA-E054041EF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18" y="3258644"/>
            <a:ext cx="5465162" cy="28281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C1CFAE-5516-4D60-9E51-503C9D008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717" y="3258643"/>
            <a:ext cx="5557284" cy="284073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A0C141E-37B6-418D-A0B9-223E654DDD99}"/>
              </a:ext>
            </a:extLst>
          </p:cNvPr>
          <p:cNvSpPr/>
          <p:nvPr/>
        </p:nvSpPr>
        <p:spPr>
          <a:xfrm>
            <a:off x="838200" y="6492875"/>
            <a:ext cx="114904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Andrychowicz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Marcin, et al. "Hindsight experience replay."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NeurIPS’17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37135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EBB4D9-A3BD-4B68-AA9B-8C7E4B325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Inspirations from Human Learning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03066A-B009-406B-A80E-95A6CB766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 Extrapolate Success 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1999D1-E9F6-4BE7-99FC-9D3A382C0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053" y="3216685"/>
            <a:ext cx="6267893" cy="28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77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53F70B-D9F0-4FB7-9025-C7541C83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8175"/>
            <a:ext cx="10515600" cy="1325563"/>
          </a:xfrm>
        </p:spPr>
        <p:txBody>
          <a:bodyPr/>
          <a:lstStyle/>
          <a:p>
            <a:r>
              <a:rPr lang="en-US" altLang="zh-CN" b="1" dirty="0"/>
              <a:t>Policy Continuation with </a:t>
            </a:r>
            <a:br>
              <a:rPr lang="en-US" altLang="zh-CN" b="1" dirty="0"/>
            </a:br>
            <a:r>
              <a:rPr lang="en-US" altLang="zh-CN" b="1" dirty="0"/>
              <a:t>Hindsight Inverse Dynamics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F3CDF7-3407-44B4-A607-BF4A80787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19" y="2943847"/>
            <a:ext cx="10079931" cy="327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0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0A7CD0-F4E9-4E69-BA47-A2FD5D069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Equip Inverse Dynamics with Hindsight</a:t>
            </a:r>
            <a:endParaRPr lang="zh-CN" altLang="en-US" b="1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D558B63-AF54-4032-AE58-0C43E9931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565511"/>
            <a:ext cx="5289745" cy="36433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610265C-70BC-4909-B79D-F8E2BB52B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65511"/>
            <a:ext cx="4343844" cy="361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20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BE5D8-3D49-4B4A-A8A8-7D3E7D47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Policy Continuation by Recurrent Testing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24B531-AC34-4587-889C-DF728BA91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While the 1-step HIDs are naturally optimal (we have 1-step optimal policy!), multi-step HIDs need to be </a:t>
            </a:r>
            <a:r>
              <a:rPr lang="en-US" altLang="zh-CN" i="1" dirty="0"/>
              <a:t>filtered </a:t>
            </a:r>
            <a:r>
              <a:rPr lang="en-US" altLang="zh-CN" dirty="0"/>
              <a:t>recursively.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11519A-8A31-4863-969F-C65FB8EAD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30" y="3429000"/>
            <a:ext cx="6813442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90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3956</TotalTime>
  <Words>1165</Words>
  <Application>Microsoft Macintosh PowerPoint</Application>
  <PresentationFormat>宽屏</PresentationFormat>
  <Paragraphs>130</Paragraphs>
  <Slides>27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等线</vt:lpstr>
      <vt:lpstr>等线 Light</vt:lpstr>
      <vt:lpstr>Aparajita</vt:lpstr>
      <vt:lpstr>Arial</vt:lpstr>
      <vt:lpstr>Cambria Math</vt:lpstr>
      <vt:lpstr>Office 主题​​</vt:lpstr>
      <vt:lpstr>Toward Practical Reinforcement Learning</vt:lpstr>
      <vt:lpstr>Challenges in RL[1] / and My Research Related</vt:lpstr>
      <vt:lpstr>Overview</vt:lpstr>
      <vt:lpstr>PCHID and ESPD</vt:lpstr>
      <vt:lpstr>Inspirations from Human Learning</vt:lpstr>
      <vt:lpstr>Inspirations from Human Learning</vt:lpstr>
      <vt:lpstr>Policy Continuation with  Hindsight Inverse Dynamics</vt:lpstr>
      <vt:lpstr>Equip Inverse Dynamics with Hindsight</vt:lpstr>
      <vt:lpstr>Policy Continuation by Recurrent Testing</vt:lpstr>
      <vt:lpstr>Experiments</vt:lpstr>
      <vt:lpstr>ESPD: PCHID without Explicit Curriculum</vt:lpstr>
      <vt:lpstr>Evolutionary Stochastic Policy Distillation</vt:lpstr>
      <vt:lpstr>Comparison of ESPD and PCHID</vt:lpstr>
      <vt:lpstr>ZOSPI: Generalized Self-Supervised RL</vt:lpstr>
      <vt:lpstr>Illustration of Local Exploration Problem</vt:lpstr>
      <vt:lpstr>Experiments on MuJoCo Locomotion Tasks</vt:lpstr>
      <vt:lpstr>Extensions Based on ZOSPI</vt:lpstr>
      <vt:lpstr>Diversity Seeking in Reinforcement Learning</vt:lpstr>
      <vt:lpstr>NPSCO</vt:lpstr>
      <vt:lpstr>Down Stream Task: DiCE</vt:lpstr>
      <vt:lpstr>ET-MDP (Preliminary Work)</vt:lpstr>
      <vt:lpstr>Limited State Visitation Problem</vt:lpstr>
      <vt:lpstr>Experiments</vt:lpstr>
      <vt:lpstr>Variable Selection in RL (Preliminary Work)</vt:lpstr>
      <vt:lpstr>Formulation of the Problem</vt:lpstr>
      <vt:lpstr>Variable Selection for Causality-Aware RL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 Practical Reinforcement Learning</dc:title>
  <dc:creator>holarissun(孙浩)</dc:creator>
  <cp:lastModifiedBy>H. Sun</cp:lastModifiedBy>
  <cp:revision>71</cp:revision>
  <dcterms:created xsi:type="dcterms:W3CDTF">2021-01-25T03:56:47Z</dcterms:created>
  <dcterms:modified xsi:type="dcterms:W3CDTF">2022-09-18T16:07:29Z</dcterms:modified>
</cp:coreProperties>
</file>